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67" r:id="rId7"/>
    <p:sldId id="269" r:id="rId8"/>
    <p:sldId id="268" r:id="rId9"/>
    <p:sldId id="270" r:id="rId10"/>
    <p:sldId id="271" r:id="rId11"/>
    <p:sldId id="266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512" autoAdjust="0"/>
  </p:normalViewPr>
  <p:slideViewPr>
    <p:cSldViewPr snapToGrid="0">
      <p:cViewPr>
        <p:scale>
          <a:sx n="66" d="100"/>
          <a:sy n="66" d="100"/>
        </p:scale>
        <p:origin x="231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361B-268C-46FB-9678-E4E7DE2472D0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506B-69E7-4A47-BAFC-C7C6E658CB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2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abnamro.nl/2017/02/slimme-stad-toekomst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abnamro.nl/2017/02/slimme-stad-toekoms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abnamro.nl/2017/02/slimme-stad-toekoms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makethe.city/nl/een-smart-city-is-per-definitie-inclusie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https://ourworldindata.org/future-population-growth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79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https://insights.abnamro.nl/2017/02/slimme-stad-toekomst/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36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https://insights.abnamro.nl/2017/02/slimme-stad-toekomst/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35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</a:t>
            </a:r>
            <a:r>
              <a:rPr lang="nl-NL" baseline="0" dirty="0" smtClean="0"/>
              <a:t> bron: “</a:t>
            </a:r>
            <a:r>
              <a:rPr lang="en-US" baseline="0" dirty="0" smtClean="0"/>
              <a:t>Sustainable Cities Index 2018 </a:t>
            </a:r>
            <a:r>
              <a:rPr lang="en-US" baseline="0" dirty="0" err="1" smtClean="0"/>
              <a:t>Arcadis</a:t>
            </a:r>
            <a:r>
              <a:rPr lang="en-US" baseline="0" dirty="0" smtClean="0"/>
              <a:t>”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82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</a:t>
            </a:r>
            <a:r>
              <a:rPr lang="nl-NL" baseline="0" dirty="0" smtClean="0"/>
              <a:t> bron: “</a:t>
            </a:r>
            <a:r>
              <a:rPr lang="en-US" baseline="0" dirty="0" smtClean="0"/>
              <a:t>Sustainable Cities Index 2018 </a:t>
            </a:r>
            <a:r>
              <a:rPr lang="en-US" baseline="0" dirty="0" err="1" smtClean="0"/>
              <a:t>Arcadis</a:t>
            </a:r>
            <a:r>
              <a:rPr lang="en-US" baseline="0" dirty="0" smtClean="0"/>
              <a:t>”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42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https://insights.abnamro.nl/2017/02/slimme-stad-toekomst/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49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https://wemakethe.city/nl/een-smart-city-is-per-definitie-inclusief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55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5" name="Picture 4" descr="Afbeeldingsresultaat voor stad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91" y="1154205"/>
            <a:ext cx="7364818" cy="4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922995"/>
            <a:ext cx="10489974" cy="35346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610" y="2756807"/>
            <a:ext cx="39433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3" y="1626726"/>
            <a:ext cx="7058932" cy="31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35" y="1217644"/>
            <a:ext cx="8677729" cy="48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81" y="1411194"/>
            <a:ext cx="10906238" cy="42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5" y="1411194"/>
            <a:ext cx="8392029" cy="45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7" y="210312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Sociaal-cultureel en Demografisch</a:t>
            </a:r>
            <a:endParaRPr lang="nl-NL" b="1" i="1" dirty="0"/>
          </a:p>
        </p:txBody>
      </p:sp>
      <p:grpSp>
        <p:nvGrpSpPr>
          <p:cNvPr id="3" name="Groep 2"/>
          <p:cNvGrpSpPr/>
          <p:nvPr/>
        </p:nvGrpSpPr>
        <p:grpSpPr>
          <a:xfrm>
            <a:off x="6499412" y="2103120"/>
            <a:ext cx="5408335" cy="1811333"/>
            <a:chOff x="6499412" y="2103120"/>
            <a:chExt cx="5408335" cy="1811333"/>
          </a:xfrm>
        </p:grpSpPr>
        <p:pic>
          <p:nvPicPr>
            <p:cNvPr id="5" name="Picture 2" descr="Afbeeldingsresultaat voor destep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/>
            <a:stretch/>
          </p:blipFill>
          <p:spPr bwMode="auto">
            <a:xfrm>
              <a:off x="6499412" y="2103120"/>
              <a:ext cx="5378115" cy="170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fbeeldingsresultaat voor deste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66" t="50439" r="-268" b="-7173"/>
            <a:stretch/>
          </p:blipFill>
          <p:spPr bwMode="auto">
            <a:xfrm>
              <a:off x="8322066" y="2948683"/>
              <a:ext cx="3585681" cy="965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Demografisch</a:t>
            </a:r>
            <a:endParaRPr lang="nl-NL" b="1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411194"/>
            <a:ext cx="11275536" cy="39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Demografisch</a:t>
            </a:r>
            <a:endParaRPr lang="nl-NL" b="1" i="1" dirty="0"/>
          </a:p>
        </p:txBody>
      </p:sp>
      <p:pic>
        <p:nvPicPr>
          <p:cNvPr id="2050" name="Picture 2" descr="2019 revision – world population growth 1700 2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4" y="1196061"/>
            <a:ext cx="6919686" cy="49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Demografisch</a:t>
            </a:r>
            <a:endParaRPr lang="nl-NL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411194"/>
            <a:ext cx="11252200" cy="25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Sociaal-cultureel</a:t>
            </a:r>
            <a:endParaRPr lang="nl-NL" b="1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5" y="1118884"/>
            <a:ext cx="7862887" cy="49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Sociaal-cultureel</a:t>
            </a:r>
            <a:endParaRPr lang="nl-NL" b="1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57287"/>
            <a:ext cx="86772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1026" name="Picture 2" descr="Afbeeldingsresultaat voor demografische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5" y="1219200"/>
            <a:ext cx="4296352" cy="48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107442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DESTEP analyse – </a:t>
            </a:r>
            <a:r>
              <a:rPr lang="nl-NL" sz="4000" b="1" i="1" dirty="0" smtClean="0"/>
              <a:t>Sociaal maatschappelijke trends </a:t>
            </a:r>
            <a:endParaRPr lang="nl-NL" sz="4000" b="1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2852737"/>
            <a:ext cx="8734425" cy="1152525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1421688" y="1953758"/>
            <a:ext cx="7909637" cy="657226"/>
            <a:chOff x="1421688" y="1953758"/>
            <a:chExt cx="7909637" cy="657226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2475" y="1953758"/>
              <a:ext cx="6038850" cy="657225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1688" y="1953759"/>
              <a:ext cx="1926349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6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E1EED8-05E3-48A4-8B04-B698D8508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0EED8-4D04-4A1B-A15D-4E18D0B12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CCF86-D39F-422B-A92E-28D3F9C52EE5}">
  <ds:schemaRefs>
    <ds:schemaRef ds:uri="http://schemas.microsoft.com/office/2006/metadata/properties"/>
    <ds:schemaRef ds:uri="34354c1b-6b8c-435b-ad50-990538c1955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47a28104-336f-447d-946e-e305ac2bcd47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6030</TotalTime>
  <Words>100</Words>
  <Application>Microsoft Office PowerPoint</Application>
  <PresentationFormat>Breedbeeld</PresentationFormat>
  <Paragraphs>28</Paragraphs>
  <Slides>14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Thema1</vt:lpstr>
      <vt:lpstr>De Stad van de Toekomst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74</cp:revision>
  <dcterms:created xsi:type="dcterms:W3CDTF">2017-09-05T13:31:36Z</dcterms:created>
  <dcterms:modified xsi:type="dcterms:W3CDTF">2020-03-10T11:16:15Z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